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257" r:id="rId6"/>
    <p:sldId id="258" r:id="rId7"/>
    <p:sldId id="281" r:id="rId8"/>
    <p:sldId id="286" r:id="rId9"/>
    <p:sldId id="289" r:id="rId10"/>
    <p:sldId id="288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655" autoAdjust="0"/>
  </p:normalViewPr>
  <p:slideViewPr>
    <p:cSldViewPr snapToGrid="0">
      <p:cViewPr varScale="1">
        <p:scale>
          <a:sx n="75" d="100"/>
          <a:sy n="75" d="100"/>
        </p:scale>
        <p:origin x="250" y="48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403" y="29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n Ackley" userId="4f86fe0d532a7bbd" providerId="LiveId" clId="{2E78D309-9F57-4DA6-9EF0-5168800F77ED}"/>
    <pc:docChg chg="modSld">
      <pc:chgData name="Steven Ackley" userId="4f86fe0d532a7bbd" providerId="LiveId" clId="{2E78D309-9F57-4DA6-9EF0-5168800F77ED}" dt="2024-07-08T21:45:12.868" v="0" actId="20577"/>
      <pc:docMkLst>
        <pc:docMk/>
      </pc:docMkLst>
      <pc:sldChg chg="modSp mod">
        <pc:chgData name="Steven Ackley" userId="4f86fe0d532a7bbd" providerId="LiveId" clId="{2E78D309-9F57-4DA6-9EF0-5168800F77ED}" dt="2024-07-08T21:45:12.868" v="0" actId="20577"/>
        <pc:sldMkLst>
          <pc:docMk/>
          <pc:sldMk cId="1969787568" sldId="271"/>
        </pc:sldMkLst>
        <pc:spChg chg="mod">
          <ac:chgData name="Steven Ackley" userId="4f86fe0d532a7bbd" providerId="LiveId" clId="{2E78D309-9F57-4DA6-9EF0-5168800F77ED}" dt="2024-07-08T21:45:12.868" v="0" actId="20577"/>
          <ac:spMkLst>
            <pc:docMk/>
            <pc:sldMk cId="1969787568" sldId="271"/>
            <ac:spMk id="3" creationId="{AF64C29E-DF30-4DC6-AB95-2016F9A703B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F32FC-4BD9-442A-A8C6-51598C909FE3}" type="datetimeFigureOut">
              <a:rPr lang="en-US" smtClean="0"/>
              <a:t>7/8/2024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EFA9E-C190-4F5C-8394-BD5F1CD55C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371FA-A98D-41E8-93F4-09945841298A}" type="datetimeFigureOut">
              <a:rPr lang="en-US" smtClean="0"/>
              <a:t>7/8/2024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89C57-55D7-40A4-A101-E74FAC7A09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289C57-55D7-40A4-A101-E74FAC7A092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289C57-55D7-40A4-A101-E74FAC7A092B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438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289C57-55D7-40A4-A101-E74FAC7A092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289C57-55D7-40A4-A101-E74FAC7A092B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5326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289C57-55D7-40A4-A101-E74FAC7A092B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8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anchor="ctr">
            <a:noAutofit/>
          </a:bodyPr>
          <a:lstStyle>
            <a:lvl1pPr algn="l">
              <a:defRPr sz="3600" spc="150" baseline="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anchor="b">
            <a:normAutofit/>
          </a:bodyPr>
          <a:lstStyle>
            <a:lvl1pPr>
              <a:defRPr sz="280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anchor="b">
            <a:noAutofit/>
          </a:bodyPr>
          <a:lstStyle>
            <a:lvl1pPr algn="l">
              <a:defRPr sz="3600" spc="15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anchor="b">
            <a:noAutofit/>
          </a:bodyPr>
          <a:lstStyle>
            <a:lvl1pPr algn="l">
              <a:defRPr sz="360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anchor="b">
            <a:noAutofit/>
          </a:bodyPr>
          <a:lstStyle>
            <a:lvl1pPr algn="l">
              <a:defRPr sz="360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anchor="t">
            <a:normAutofit/>
          </a:bodyPr>
          <a:lstStyle>
            <a:lvl1pPr marL="0" indent="0">
              <a:buNone/>
              <a:defRPr lang="en-US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anchor="t">
            <a:normAutofit/>
          </a:bodyPr>
          <a:lstStyle>
            <a:lvl1pPr marL="0" indent="0">
              <a:buNone/>
              <a:defRPr lang="en-US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>
            <a:normAutofit/>
          </a:bodyPr>
          <a:lstStyle>
            <a:lvl1pPr algn="l">
              <a:defRPr lang="en-US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anchor="ctr">
            <a:noAutofit/>
          </a:bodyPr>
          <a:lstStyle>
            <a:lvl1pPr marL="0" indent="0">
              <a:buNone/>
              <a:defRPr lang="en-US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anchor="ctr">
            <a:noAutofit/>
          </a:bodyPr>
          <a:lstStyle>
            <a:lvl1pPr marL="0" indent="0">
              <a:buNone/>
              <a:defRPr lang="en-US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spc="5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anchor="b"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anchor="b">
            <a:noAutofit/>
          </a:bodyPr>
          <a:lstStyle>
            <a:lvl1pPr algn="l">
              <a:defRPr sz="360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/>
          <a:lstStyle>
            <a:lvl1pPr algn="l"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DFD55-3C28-40EF-9E31-A92D2E4017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anchor="ctr"/>
          <a:lstStyle/>
          <a:p>
            <a:r>
              <a:rPr lang="en-US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Pierpont Edwards</a:t>
            </a:r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09A862-9092-2013-3372-C10B89D42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3510765"/>
            <a:ext cx="193357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F5859-10C9-4588-9727-B9362E26C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0" y="1020445"/>
            <a:ext cx="2895600" cy="1325563"/>
          </a:xfrm>
        </p:spPr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1D7E5-EF66-4BCD-8DAA-E9061157F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2674013"/>
            <a:ext cx="2895600" cy="3269589"/>
          </a:xfrm>
        </p:spPr>
        <p:txBody>
          <a:bodyPr>
            <a:normAutofit/>
          </a:bodyPr>
          <a:lstStyle/>
          <a:p>
            <a:r>
              <a:rPr lang="en-US" dirty="0"/>
              <a:t>Life</a:t>
            </a:r>
          </a:p>
          <a:p>
            <a:r>
              <a:rPr lang="en-US" dirty="0"/>
              <a:t>Masonic Contributions</a:t>
            </a:r>
          </a:p>
          <a:p>
            <a:r>
              <a:rPr lang="en-US" dirty="0"/>
              <a:t>Politics </a:t>
            </a:r>
          </a:p>
          <a:p>
            <a:r>
              <a:rPr lang="en-US" dirty="0"/>
              <a:t>Award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02A8827-B1A1-2D2F-D6DD-E886B886C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21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/>
          <a:lstStyle/>
          <a:p>
            <a:r>
              <a:rPr lang="en-US" dirty="0"/>
              <a:t>Life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>
            <a:normAutofit/>
          </a:bodyPr>
          <a:lstStyle/>
          <a:p>
            <a:r>
              <a:rPr lang="en-US" dirty="0"/>
              <a:t>Techniques for connecting </a:t>
            </a:r>
          </a:p>
          <a:p>
            <a:pPr lvl="1"/>
            <a:r>
              <a:rPr lang="en-US" dirty="0"/>
              <a:t>Youngest son of Rev. Jonathan Edwards and Sarah Pierpont, daughter of James Pierpont, a founder of Yale College</a:t>
            </a:r>
          </a:p>
          <a:p>
            <a:pPr lvl="1"/>
            <a:r>
              <a:rPr lang="en-US" dirty="0"/>
              <a:t>Born in Northampton, Massachusetts on April 8, 1750</a:t>
            </a:r>
          </a:p>
          <a:p>
            <a:pPr lvl="1"/>
            <a:r>
              <a:rPr lang="en-US" dirty="0"/>
              <a:t>Graduated from Princeton in 1768</a:t>
            </a:r>
          </a:p>
          <a:p>
            <a:pPr lvl="1"/>
            <a:r>
              <a:rPr lang="en-US" dirty="0"/>
              <a:t>Moved to New Haven to practiced law in 1771</a:t>
            </a:r>
          </a:p>
          <a:p>
            <a:pPr lvl="1"/>
            <a:r>
              <a:rPr lang="en-US" dirty="0"/>
              <a:t>Post Benedict Arnold Treason, he represented the colony of CT in the Continental Congress</a:t>
            </a:r>
          </a:p>
          <a:p>
            <a:pPr lvl="2"/>
            <a:r>
              <a:rPr lang="en-US" dirty="0"/>
              <a:t>Forefront to ratify the Constitution</a:t>
            </a:r>
          </a:p>
          <a:p>
            <a:pPr lvl="1"/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E2E6A-35EC-1B8E-0FD7-8C67870AC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700" y="568961"/>
            <a:ext cx="8420100" cy="1780860"/>
          </a:xfrm>
        </p:spPr>
        <p:txBody>
          <a:bodyPr/>
          <a:lstStyle/>
          <a:p>
            <a:r>
              <a:rPr lang="en-US" dirty="0"/>
              <a:t>Masonic</a:t>
            </a:r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EDBE6233-75E9-40D1-968F-58CA9AD0FF5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2933700" y="3251596"/>
            <a:ext cx="3943627" cy="323426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Received Masonic light in Hiram Lodge No. 1 December 1775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Served as WM 1777 &amp; 1778 while also serving in the American Revolutionary Army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Named Grand Master of Masons in CT on July 8, 1789 after serving in the effort of creating the Grand Lodge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0" name="Content Placeholder 49">
            <a:extLst>
              <a:ext uri="{FF2B5EF4-FFF2-40B4-BE49-F238E27FC236}">
                <a16:creationId xmlns:a16="http://schemas.microsoft.com/office/drawing/2014/main" id="{8F6B2AE9-DDE4-FD99-A235-3B39EEE21481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7410173" y="3251595"/>
            <a:ext cx="3943627" cy="3234264"/>
          </a:xfrm>
        </p:spPr>
        <p:txBody>
          <a:bodyPr>
            <a:normAutofit fontScale="92500" lnSpcReduction="20000"/>
          </a:bodyPr>
          <a:lstStyle/>
          <a:p>
            <a:pPr marL="0" lvl="1" indent="0">
              <a:buNone/>
            </a:pPr>
            <a:r>
              <a:rPr lang="en-US" dirty="0"/>
              <a:t>His signature appears on the charter of:</a:t>
            </a:r>
          </a:p>
          <a:p>
            <a:pPr lvl="1"/>
            <a:r>
              <a:rPr lang="en-US" dirty="0"/>
              <a:t>Charter of Moriah Lodge No. 15</a:t>
            </a:r>
          </a:p>
          <a:p>
            <a:pPr lvl="1"/>
            <a:r>
              <a:rPr lang="en-US" dirty="0"/>
              <a:t> Temple Lodge No. 16</a:t>
            </a:r>
          </a:p>
          <a:p>
            <a:pPr lvl="1"/>
            <a:r>
              <a:rPr lang="en-US" dirty="0"/>
              <a:t>Federal Lodge No. 17</a:t>
            </a:r>
          </a:p>
          <a:p>
            <a:pPr lvl="1"/>
            <a:r>
              <a:rPr lang="en-US" dirty="0"/>
              <a:t>Hiram Lodge No. 18</a:t>
            </a:r>
          </a:p>
          <a:p>
            <a:pPr lvl="1"/>
            <a:r>
              <a:rPr lang="en-US" dirty="0"/>
              <a:t>Washington Lodge No. 19 </a:t>
            </a:r>
          </a:p>
          <a:p>
            <a:pPr marL="0" lvl="1" indent="0">
              <a:buNone/>
            </a:pPr>
            <a:r>
              <a:rPr lang="en-US" dirty="0"/>
              <a:t>On the new charters issued to:</a:t>
            </a:r>
          </a:p>
          <a:p>
            <a:pPr lvl="1"/>
            <a:r>
              <a:rPr lang="en-US" dirty="0"/>
              <a:t>King Solomon’s Lodge No. 7</a:t>
            </a:r>
          </a:p>
          <a:p>
            <a:pPr lvl="1"/>
            <a:r>
              <a:rPr lang="en-US" dirty="0"/>
              <a:t>St. Paul’s Lodge No. 11.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F44A959-C2BB-9170-C99C-1A2EDB71B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098" name="Picture 2" descr="FREEMASONRY GRAND LODGE OF CONNECTICUT, FIRST GRAND MAITRE PIERPONT EDWARDS  1939">
            <a:extLst>
              <a:ext uri="{FF2B5EF4-FFF2-40B4-BE49-F238E27FC236}">
                <a16:creationId xmlns:a16="http://schemas.microsoft.com/office/drawing/2014/main" id="{9467941E-763F-A31E-F903-9EABF280D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4425" y="1095375"/>
            <a:ext cx="31965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58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4CE89-C9C6-6954-82A4-E986E9A55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5751" y="18447"/>
            <a:ext cx="5884027" cy="1204912"/>
          </a:xfrm>
        </p:spPr>
        <p:txBody>
          <a:bodyPr/>
          <a:lstStyle/>
          <a:p>
            <a:r>
              <a:rPr lang="en-US" dirty="0"/>
              <a:t>Politics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EBF7E-2738-DB96-02A0-0FC7B46B2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DFD55-3C28-40EF-9E31-A92D2E4017FF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D144AC-A5E8-DD47-A8E9-A92F0FF9329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562602" y="1527174"/>
            <a:ext cx="5907176" cy="2536826"/>
          </a:xfrm>
        </p:spPr>
        <p:txBody>
          <a:bodyPr>
            <a:normAutofit fontScale="77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Founder of CT’s Toleration Party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Played a leading part in the adoption of the CT Constitution of 1818, which served this state until 1965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Edwards was nominated by President Thomas Jefferson on February 21, 1806, to a seat on the United States District Court for the District of Connecticut vacated by Judge Richard Law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 was confirmed by the United States Senate on February 24, 1806, and received his commission the same 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His service terminated on April 5, 1826, due to his death in Bridgeport, Connecticut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33FE872-FF87-1225-74CA-F3D8655446D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" r="1631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erpont Edwards Historical Marker">
            <a:extLst>
              <a:ext uri="{FF2B5EF4-FFF2-40B4-BE49-F238E27FC236}">
                <a16:creationId xmlns:a16="http://schemas.microsoft.com/office/drawing/2014/main" id="{FEE5A59A-CBDE-7410-6BA1-08B441FA6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912" y="3863974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2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B33B6-6780-1E27-BE74-A5DCAE37B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BF644B-8619-382C-D79A-6967716DB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DFD55-3C28-40EF-9E31-A92D2E4017F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D4DF53-00F5-3FBB-CCCF-740BC72462A7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41414"/>
                </a:solidFill>
                <a:effectLst/>
                <a:highlight>
                  <a:srgbClr val="FFFFFF"/>
                </a:highlight>
              </a:rPr>
              <a:t>Pierpont Edwards died in Bridgeport, Connecticut on April 6, 1826, where he served as a judge of the United States District Court.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41414"/>
                </a:solidFill>
                <a:effectLst/>
                <a:highlight>
                  <a:srgbClr val="FFFFFF"/>
                </a:highlight>
              </a:rPr>
              <a:t>His son, Henry W. Edwards, was Governor of Connecticut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41414"/>
                </a:solidFill>
                <a:effectLst/>
                <a:highlight>
                  <a:srgbClr val="FFFFFF"/>
                </a:highlight>
              </a:rPr>
              <a:t>His daughter, Henrietta Frances Edwards, was married to inventor Eli Whitney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41414"/>
                </a:solidFill>
                <a:effectLst/>
                <a:highlight>
                  <a:srgbClr val="FFFFFF"/>
                </a:highlight>
              </a:rPr>
              <a:t>His nephew, who was only five years younger than himself, was Vice President Aaron Burr.</a:t>
            </a:r>
          </a:p>
          <a:p>
            <a:br>
              <a:rPr lang="en-US" dirty="0"/>
            </a:br>
            <a:endParaRPr lang="en-US" dirty="0"/>
          </a:p>
        </p:txBody>
      </p:sp>
      <p:pic>
        <p:nvPicPr>
          <p:cNvPr id="5122" name="Picture 2" descr="Pierpont Edwards Historical Marker">
            <a:extLst>
              <a:ext uri="{FF2B5EF4-FFF2-40B4-BE49-F238E27FC236}">
                <a16:creationId xmlns:a16="http://schemas.microsoft.com/office/drawing/2014/main" id="{923DB12E-C3C1-7D53-F532-42EA26595D1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9" r="20109"/>
          <a:stretch>
            <a:fillRect/>
          </a:stretch>
        </p:blipFill>
        <p:spPr bwMode="auto">
          <a:xfrm>
            <a:off x="-28219" y="-9131"/>
            <a:ext cx="4942596" cy="686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41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9BB61-2734-024C-397D-A4181FC06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Pierpont Edwards Medal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4BE9FE-FCE2-4297-CCB9-1B33FB1E3615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2933700" y="2623930"/>
            <a:ext cx="4876800" cy="3861930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First conferred upon 10 outstanding Masons at the Special Communication of the MWGL in New Haven Oct. 14, 1939</a:t>
            </a:r>
          </a:p>
          <a:p>
            <a:r>
              <a:rPr lang="en-US" b="1" dirty="0"/>
              <a:t>Award</a:t>
            </a:r>
          </a:p>
          <a:p>
            <a:r>
              <a:rPr lang="en-US" dirty="0"/>
              <a:t>For consideration provide the brothers: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Birthday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Birthplace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Names of his parents and siblings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Education 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Military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Place(s) of employment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D8D95F-5E4F-70E0-DBDB-85E9860BCC48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7410173" y="3869635"/>
            <a:ext cx="3943627" cy="2616224"/>
          </a:xfrm>
        </p:spPr>
        <p:txBody>
          <a:bodyPr>
            <a:normAutofit fontScale="77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Wife’s name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Wedding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Children’s names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Church, community involvement, civic organizations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Detailed information about Masonic history. Blue Lodge and Appendant bodies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Identify anything unique or outstanding in the brother’s life which should be noted in the nomination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6D93B-D741-19E9-3243-B66B6AD0D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DFD55-3C28-40EF-9E31-A92D2E4017FF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AFCA545-306E-3704-5AF4-FABC0674C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743" y="1395205"/>
            <a:ext cx="1228725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974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F1EDE-5423-435C-B149-87AB1BC22B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0" y="1615736"/>
            <a:ext cx="4179570" cy="1524735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64C29E-DF30-4DC6-AB95-2016F9A703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67200" y="3238103"/>
            <a:ext cx="4179570" cy="2850181"/>
          </a:xfrm>
        </p:spPr>
        <p:txBody>
          <a:bodyPr>
            <a:noAutofit/>
          </a:bodyPr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27D99-645F-4FCF-9573-FDFE2A344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78756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ustom" id="{F85C13B5-8B75-4CB8-BA5E-9CAC0747196D}" vid="{617487EE-AB70-4C55-8A81-E6744CC4A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{5CF50748-655C-494B-AA08-9349D15E4EBA}tf67328976_win32</Template>
  <TotalTime>230</TotalTime>
  <Words>453</Words>
  <Application>Microsoft Office PowerPoint</Application>
  <PresentationFormat>Widescreen</PresentationFormat>
  <Paragraphs>68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Tenorite</vt:lpstr>
      <vt:lpstr>Custom</vt:lpstr>
      <vt:lpstr>Pierpont Edwards</vt:lpstr>
      <vt:lpstr>AGENDA</vt:lpstr>
      <vt:lpstr>Life</vt:lpstr>
      <vt:lpstr>Masonic</vt:lpstr>
      <vt:lpstr>Politics</vt:lpstr>
      <vt:lpstr>Legacy</vt:lpstr>
      <vt:lpstr>Pierpont Edwards Medal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Steven Ackley</dc:creator>
  <cp:lastModifiedBy>Steven Ackley</cp:lastModifiedBy>
  <cp:revision>1</cp:revision>
  <dcterms:created xsi:type="dcterms:W3CDTF">2024-07-08T17:55:22Z</dcterms:created>
  <dcterms:modified xsi:type="dcterms:W3CDTF">2024-07-08T21:45:22Z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